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74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49021-913B-9A44-B468-8296BD7BA525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FE19-CC99-CC43-9986-E70BE086D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3FE19-CC99-CC43-9986-E70BE086DC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28FB8-B922-1548-9130-49C463AE51B4}" type="datetimeFigureOut">
              <a:rPr lang="en-US" smtClean="0"/>
              <a:t>9/10/17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2F205-F261-5A44-A30A-9E018E1B6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Statistical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 and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74" y="2714784"/>
            <a:ext cx="2628900" cy="1841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04" y="2714784"/>
            <a:ext cx="24765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Matrices will be denoted using bold capitals </a:t>
            </a:r>
            <a:r>
              <a:rPr lang="en-US" dirty="0" smtClean="0"/>
              <a:t>, such as </a:t>
            </a:r>
            <a:r>
              <a:rPr lang="en-US" b="1" dirty="0" smtClean="0"/>
              <a:t>A</a:t>
            </a:r>
          </a:p>
          <a:p>
            <a:r>
              <a:rPr lang="en-US" dirty="0"/>
              <a:t> Random variables will be denoted using capital normal </a:t>
            </a:r>
            <a:r>
              <a:rPr lang="en-US" dirty="0" smtClean="0"/>
              <a:t>font</a:t>
            </a:r>
            <a:r>
              <a:rPr lang="en-US" dirty="0"/>
              <a:t> </a:t>
            </a:r>
            <a:r>
              <a:rPr lang="en-US" dirty="0" smtClean="0"/>
              <a:t>such a A regardless of their dimension</a:t>
            </a:r>
          </a:p>
          <a:p>
            <a:r>
              <a:rPr lang="sk-SK" dirty="0" smtClean="0"/>
              <a:t>a </a:t>
            </a:r>
            <a:r>
              <a:rPr lang="sk-SK" dirty="0"/>
              <a:t>∈ </a:t>
            </a:r>
            <a:r>
              <a:rPr lang="sk-SK" dirty="0" smtClean="0"/>
              <a:t>R (</a:t>
            </a:r>
            <a:r>
              <a:rPr lang="sk-SK" dirty="0" err="1" smtClean="0"/>
              <a:t>Scalar</a:t>
            </a:r>
            <a:r>
              <a:rPr lang="sk-SK" dirty="0" smtClean="0"/>
              <a:t>)</a:t>
            </a:r>
          </a:p>
          <a:p>
            <a:r>
              <a:rPr lang="sk-SK" dirty="0" smtClean="0"/>
              <a:t>a ∈ R</a:t>
            </a:r>
            <a:r>
              <a:rPr lang="sk-SK" baseline="30000" dirty="0" smtClean="0"/>
              <a:t>k</a:t>
            </a:r>
            <a:r>
              <a:rPr lang="sk-SK" dirty="0" smtClean="0"/>
              <a:t>  (</a:t>
            </a:r>
            <a:r>
              <a:rPr lang="sk-SK" dirty="0" err="1" smtClean="0"/>
              <a:t>vector</a:t>
            </a:r>
            <a:r>
              <a:rPr lang="sk-SK" dirty="0" smtClean="0"/>
              <a:t> of </a:t>
            </a:r>
            <a:r>
              <a:rPr lang="sk-SK" dirty="0" err="1" smtClean="0"/>
              <a:t>length</a:t>
            </a:r>
            <a:r>
              <a:rPr lang="sk-SK" dirty="0" smtClean="0"/>
              <a:t> k)</a:t>
            </a:r>
          </a:p>
          <a:p>
            <a:r>
              <a:rPr lang="nb-NO" dirty="0"/>
              <a:t> A ∈ </a:t>
            </a:r>
            <a:r>
              <a:rPr lang="nb-NO" dirty="0" smtClean="0"/>
              <a:t>R</a:t>
            </a:r>
            <a:r>
              <a:rPr lang="nb-NO" baseline="30000" dirty="0" smtClean="0"/>
              <a:t>rxs</a:t>
            </a:r>
            <a:r>
              <a:rPr lang="sk-SK" dirty="0" smtClean="0"/>
              <a:t> (r x s </a:t>
            </a:r>
            <a:r>
              <a:rPr lang="sk-SK" dirty="0" err="1" smtClean="0"/>
              <a:t>matrix</a:t>
            </a:r>
            <a:r>
              <a:rPr lang="sk-SK" dirty="0" smtClean="0"/>
              <a:t>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Inputs - </a:t>
            </a:r>
            <a:r>
              <a:rPr lang="en-US" dirty="0"/>
              <a:t> predictors,  independent variables,  features</a:t>
            </a:r>
            <a:r>
              <a:rPr lang="en-US" dirty="0" smtClean="0"/>
              <a:t>, variables.</a:t>
            </a:r>
          </a:p>
          <a:p>
            <a:r>
              <a:rPr lang="en-US" dirty="0" smtClean="0"/>
              <a:t>output - </a:t>
            </a:r>
            <a:r>
              <a:rPr lang="en-US" dirty="0"/>
              <a:t> </a:t>
            </a:r>
            <a:r>
              <a:rPr lang="en-US" dirty="0" smtClean="0"/>
              <a:t>response, dependent variable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43" y="2996208"/>
            <a:ext cx="7733507" cy="28950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36303" y="6245225"/>
            <a:ext cx="9119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Helvetica" charset="0"/>
              </a:rPr>
              <a:t> statistical learning refers to a set of approaches </a:t>
            </a:r>
            <a:r>
              <a:rPr lang="en-US">
                <a:latin typeface="Helvetica" charset="0"/>
              </a:rPr>
              <a:t>for </a:t>
            </a:r>
            <a:r>
              <a:rPr lang="en-US" smtClean="0">
                <a:latin typeface="Helvetica" charset="0"/>
              </a:rPr>
              <a:t>estimating f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estimate 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prediction</a:t>
            </a:r>
          </a:p>
          <a:p>
            <a:r>
              <a:rPr lang="en-US" dirty="0"/>
              <a:t> </a:t>
            </a:r>
            <a:r>
              <a:rPr lang="en-US" dirty="0" smtClean="0"/>
              <a:t>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115344"/>
            <a:ext cx="10261600" cy="3771900"/>
          </a:xfrm>
        </p:spPr>
      </p:pic>
    </p:spTree>
    <p:extLst>
      <p:ext uri="{BB962C8B-B14F-4D97-AF65-F5344CB8AC3E}">
        <p14:creationId xmlns:p14="http://schemas.microsoft.com/office/powerpoint/2010/main" val="67854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F based on Simulated data </a:t>
            </a:r>
            <a:r>
              <a:rPr lang="mr-IN" dirty="0" smtClean="0"/>
              <a:t>–</a:t>
            </a:r>
            <a:r>
              <a:rPr lang="en-US" dirty="0" smtClean="0"/>
              <a:t> Wage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53" y="1429431"/>
            <a:ext cx="7647547" cy="5428569"/>
          </a:xfrm>
        </p:spPr>
      </p:pic>
    </p:spTree>
    <p:extLst>
      <p:ext uri="{BB962C8B-B14F-4D97-AF65-F5344CB8AC3E}">
        <p14:creationId xmlns:p14="http://schemas.microsoft.com/office/powerpoint/2010/main" val="192428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2" y="1690688"/>
            <a:ext cx="8354146" cy="4351338"/>
          </a:xfrm>
        </p:spPr>
      </p:pic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</a:t>
            </a:r>
            <a:r>
              <a:rPr lang="en-US" dirty="0"/>
              <a:t>relationship between X  and </a:t>
            </a:r>
            <a:r>
              <a:rPr lang="en-US" dirty="0" smtClean="0"/>
              <a:t>Y</a:t>
            </a:r>
          </a:p>
          <a:p>
            <a:endParaRPr lang="en-US" dirty="0"/>
          </a:p>
          <a:p>
            <a:r>
              <a:rPr lang="en-US" dirty="0" smtClean="0"/>
              <a:t>Which </a:t>
            </a:r>
            <a:r>
              <a:rPr lang="en-US" dirty="0"/>
              <a:t>predictors are associated with the response?</a:t>
            </a:r>
          </a:p>
          <a:p>
            <a:r>
              <a:rPr lang="en-US" dirty="0" smtClean="0"/>
              <a:t>What </a:t>
            </a:r>
            <a:r>
              <a:rPr lang="en-US" dirty="0"/>
              <a:t>is the relationship between the response and each predictor?</a:t>
            </a:r>
          </a:p>
          <a:p>
            <a:r>
              <a:rPr lang="en-US" dirty="0" smtClean="0"/>
              <a:t>Can </a:t>
            </a:r>
            <a:r>
              <a:rPr lang="en-US" dirty="0"/>
              <a:t>the relationship between Y  and each predictor be adequately </a:t>
            </a:r>
            <a:r>
              <a:rPr lang="en-US" dirty="0" smtClean="0"/>
              <a:t>summarized using </a:t>
            </a:r>
            <a:r>
              <a:rPr lang="en-US" dirty="0"/>
              <a:t>a linear equation, or is the relationship more complicated?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6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Advertising data </a:t>
            </a:r>
            <a:r>
              <a:rPr lang="mr-IN" dirty="0" smtClean="0"/>
              <a:t>–</a:t>
            </a:r>
            <a:r>
              <a:rPr lang="en-US" dirty="0" smtClean="0"/>
              <a:t> inference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/>
              <a:t>media contribute to sales?</a:t>
            </a:r>
          </a:p>
          <a:p>
            <a:r>
              <a:rPr lang="en-US" dirty="0" smtClean="0"/>
              <a:t>Which </a:t>
            </a:r>
            <a:r>
              <a:rPr lang="en-US" dirty="0"/>
              <a:t>media generate the biggest boost in sales?</a:t>
            </a:r>
          </a:p>
          <a:p>
            <a:r>
              <a:rPr lang="en-US" dirty="0" smtClean="0"/>
              <a:t>How </a:t>
            </a:r>
            <a:r>
              <a:rPr lang="en-US" dirty="0"/>
              <a:t>much increase in sales is associated with a given increase in </a:t>
            </a:r>
            <a:r>
              <a:rPr lang="en-US" dirty="0" smtClean="0"/>
              <a:t>TV advertising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5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</a:t>
            </a:r>
          </a:p>
          <a:p>
            <a:r>
              <a:rPr lang="en-US" dirty="0" smtClean="0"/>
              <a:t>Non-parametric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8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Statistical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supervised</a:t>
            </a:r>
          </a:p>
          <a:p>
            <a:r>
              <a:rPr lang="en-US" dirty="0"/>
              <a:t> </a:t>
            </a:r>
            <a:r>
              <a:rPr lang="en-US" dirty="0" smtClean="0"/>
              <a:t>unsupervised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02" y="1690688"/>
            <a:ext cx="6043796" cy="4711306"/>
          </a:xfrm>
        </p:spPr>
      </p:pic>
    </p:spTree>
    <p:extLst>
      <p:ext uri="{BB962C8B-B14F-4D97-AF65-F5344CB8AC3E}">
        <p14:creationId xmlns:p14="http://schemas.microsoft.com/office/powerpoint/2010/main" val="180973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8" y="100013"/>
            <a:ext cx="8294703" cy="52625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49" y="5918200"/>
            <a:ext cx="7327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0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20" y="365125"/>
            <a:ext cx="9195560" cy="5919788"/>
          </a:xfrm>
        </p:spPr>
      </p:pic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methods do not make explicit assumptions </a:t>
            </a:r>
            <a:r>
              <a:rPr lang="en-US" dirty="0" smtClean="0"/>
              <a:t>about the functional form of f. </a:t>
            </a:r>
            <a:r>
              <a:rPr lang="en-US" dirty="0"/>
              <a:t> Instead they seek an estimate of f  that gets as close </a:t>
            </a:r>
            <a:r>
              <a:rPr lang="en-US" dirty="0" smtClean="0"/>
              <a:t>to</a:t>
            </a:r>
            <a:r>
              <a:rPr lang="en-US" dirty="0"/>
              <a:t> </a:t>
            </a:r>
            <a:r>
              <a:rPr lang="en-US" dirty="0" smtClean="0"/>
              <a:t>the data points</a:t>
            </a:r>
          </a:p>
          <a:p>
            <a:pPr lvl="1"/>
            <a:r>
              <a:rPr lang="en-US" dirty="0" smtClean="0"/>
              <a:t>Advantages over </a:t>
            </a:r>
            <a:r>
              <a:rPr lang="en-US" dirty="0"/>
              <a:t>parametric </a:t>
            </a:r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Accurately fits </a:t>
            </a:r>
            <a:r>
              <a:rPr lang="en-US" dirty="0"/>
              <a:t>a wider range of possible shapes for f 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</a:t>
            </a:r>
            <a:r>
              <a:rPr lang="en-US" dirty="0"/>
              <a:t>non-parametric approaches do suffer from a </a:t>
            </a:r>
            <a:r>
              <a:rPr lang="en-US" dirty="0" smtClean="0"/>
              <a:t>major disadvantage</a:t>
            </a:r>
            <a:r>
              <a:rPr lang="en-US" dirty="0"/>
              <a:t>: since they do not reduce the problem of </a:t>
            </a:r>
            <a:r>
              <a:rPr lang="en-US" dirty="0" smtClean="0"/>
              <a:t>estimating f</a:t>
            </a:r>
            <a:r>
              <a:rPr lang="en-US" dirty="0"/>
              <a:t>  to </a:t>
            </a:r>
            <a:r>
              <a:rPr lang="en-US" dirty="0" smtClean="0"/>
              <a:t>a small </a:t>
            </a:r>
            <a:r>
              <a:rPr lang="en-US" dirty="0"/>
              <a:t>number of parameters, a very large number of </a:t>
            </a:r>
            <a:r>
              <a:rPr lang="en-US" dirty="0" smtClean="0"/>
              <a:t>observations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8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16" y="514350"/>
            <a:ext cx="9691568" cy="6005513"/>
          </a:xfrm>
        </p:spPr>
      </p:pic>
    </p:spTree>
    <p:extLst>
      <p:ext uri="{BB962C8B-B14F-4D97-AF65-F5344CB8AC3E}">
        <p14:creationId xmlns:p14="http://schemas.microsoft.com/office/powerpoint/2010/main" val="117339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Trade-Off Between Prediction Accuracy and </a:t>
            </a:r>
            <a:r>
              <a:rPr lang="en-US" dirty="0" smtClean="0"/>
              <a:t>Model</a:t>
            </a:r>
            <a:r>
              <a:rPr lang="en-US" dirty="0"/>
              <a:t> </a:t>
            </a:r>
            <a:r>
              <a:rPr lang="en-US" dirty="0" smtClean="0"/>
              <a:t>Interpretability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2" y="1825622"/>
            <a:ext cx="8095495" cy="5067255"/>
          </a:xfrm>
        </p:spPr>
      </p:pic>
    </p:spTree>
    <p:extLst>
      <p:ext uri="{BB962C8B-B14F-4D97-AF65-F5344CB8AC3E}">
        <p14:creationId xmlns:p14="http://schemas.microsoft.com/office/powerpoint/2010/main" val="90278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Versus Unsupervised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</a:t>
            </a:r>
          </a:p>
          <a:p>
            <a:pPr lvl="1"/>
            <a:r>
              <a:rPr lang="en-US" dirty="0" smtClean="0"/>
              <a:t>linear regression, </a:t>
            </a:r>
            <a:r>
              <a:rPr lang="en-US" dirty="0"/>
              <a:t> logistic </a:t>
            </a:r>
            <a:r>
              <a:rPr lang="en-US" dirty="0" smtClean="0"/>
              <a:t>regression, GAM</a:t>
            </a:r>
            <a:r>
              <a:rPr lang="en-US" dirty="0"/>
              <a:t>, </a:t>
            </a:r>
            <a:r>
              <a:rPr lang="en-US" dirty="0" smtClean="0"/>
              <a:t>boosting, support vector machine</a:t>
            </a:r>
          </a:p>
          <a:p>
            <a:r>
              <a:rPr lang="en-US" dirty="0"/>
              <a:t> unsupervised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4" y="3320821"/>
            <a:ext cx="5410200" cy="35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Model </a:t>
            </a: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Quality of </a:t>
            </a:r>
            <a:r>
              <a:rPr lang="en-US" dirty="0" smtClean="0"/>
              <a:t>Fit with mean </a:t>
            </a:r>
            <a:r>
              <a:rPr lang="en-US" dirty="0"/>
              <a:t>squared error (MSE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Computed using training data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3334544"/>
            <a:ext cx="488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</a:t>
            </a:r>
            <a:r>
              <a:rPr lang="en-US" dirty="0"/>
              <a:t>squared prediction error for these test </a:t>
            </a:r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26" y="1954213"/>
            <a:ext cx="9354147" cy="4351338"/>
          </a:xfrm>
        </p:spPr>
      </p:pic>
    </p:spTree>
    <p:extLst>
      <p:ext uri="{BB962C8B-B14F-4D97-AF65-F5344CB8AC3E}">
        <p14:creationId xmlns:p14="http://schemas.microsoft.com/office/powerpoint/2010/main" val="410193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73" y="0"/>
            <a:ext cx="9487653" cy="6643688"/>
          </a:xfrm>
        </p:spPr>
      </p:pic>
    </p:spTree>
    <p:extLst>
      <p:ext uri="{BB962C8B-B14F-4D97-AF65-F5344CB8AC3E}">
        <p14:creationId xmlns:p14="http://schemas.microsoft.com/office/powerpoint/2010/main" val="135074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Wage </a:t>
            </a: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numeric/quantitative value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2" y="1474806"/>
            <a:ext cx="6988771" cy="4848461"/>
          </a:xfrm>
        </p:spPr>
      </p:pic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slide inference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</a:t>
            </a:r>
            <a:r>
              <a:rPr lang="en-US" dirty="0" smtClean="0"/>
              <a:t>degrees </a:t>
            </a:r>
            <a:r>
              <a:rPr lang="en-US" dirty="0"/>
              <a:t>of freedom is a quantity that summarizes the flexibility of </a:t>
            </a:r>
            <a:r>
              <a:rPr lang="en-US" dirty="0" smtClean="0"/>
              <a:t>a curve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model </a:t>
            </a:r>
            <a:r>
              <a:rPr lang="en-US" dirty="0" smtClean="0"/>
              <a:t>flexibility increases</a:t>
            </a:r>
            <a:r>
              <a:rPr lang="en-US" dirty="0"/>
              <a:t>, training MSE will decrease, but the test MSE may not. </a:t>
            </a:r>
            <a:r>
              <a:rPr lang="en-US" dirty="0" smtClean="0"/>
              <a:t>When a </a:t>
            </a:r>
            <a:r>
              <a:rPr lang="en-US" dirty="0"/>
              <a:t>given method yields a small training MSE but a large test MSE, we </a:t>
            </a:r>
            <a:r>
              <a:rPr lang="en-US" dirty="0" smtClean="0"/>
              <a:t>are said </a:t>
            </a:r>
            <a:r>
              <a:rPr lang="en-US" dirty="0"/>
              <a:t>to be overfitting  the data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49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4" y="100013"/>
            <a:ext cx="10286252" cy="6757987"/>
          </a:xfrm>
        </p:spPr>
      </p:pic>
    </p:spTree>
    <p:extLst>
      <p:ext uri="{BB962C8B-B14F-4D97-AF65-F5344CB8AC3E}">
        <p14:creationId xmlns:p14="http://schemas.microsoft.com/office/powerpoint/2010/main" val="655148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7" y="100013"/>
            <a:ext cx="11186626" cy="6757987"/>
          </a:xfrm>
        </p:spPr>
      </p:pic>
    </p:spTree>
    <p:extLst>
      <p:ext uri="{BB962C8B-B14F-4D97-AF65-F5344CB8AC3E}">
        <p14:creationId xmlns:p14="http://schemas.microsoft.com/office/powerpoint/2010/main" val="112081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</a:t>
            </a:r>
            <a:r>
              <a:rPr lang="en-US" dirty="0" smtClean="0"/>
              <a:t>Trade-Off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U-shape observed in the test MSE </a:t>
            </a:r>
            <a:r>
              <a:rPr lang="en-US" dirty="0" smtClean="0"/>
              <a:t>curves </a:t>
            </a:r>
            <a:r>
              <a:rPr lang="en-US" dirty="0"/>
              <a:t> turns </a:t>
            </a:r>
            <a:r>
              <a:rPr lang="en-US" dirty="0" smtClean="0"/>
              <a:t>out to </a:t>
            </a:r>
            <a:r>
              <a:rPr lang="en-US" dirty="0"/>
              <a:t>be the result of two competing properties of statistical </a:t>
            </a:r>
            <a:r>
              <a:rPr lang="en-US" dirty="0" smtClean="0"/>
              <a:t>learning methods.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Variance </a:t>
            </a:r>
            <a:r>
              <a:rPr lang="en-US" dirty="0"/>
              <a:t>refers to the amount by which </a:t>
            </a:r>
            <a:r>
              <a:rPr lang="en-US" dirty="0" smtClean="0"/>
              <a:t>f estimation </a:t>
            </a:r>
            <a:r>
              <a:rPr lang="en-US" dirty="0"/>
              <a:t>would change if </a:t>
            </a:r>
            <a:r>
              <a:rPr lang="en-US" dirty="0" smtClean="0"/>
              <a:t>we estimated </a:t>
            </a:r>
            <a:r>
              <a:rPr lang="en-US" dirty="0"/>
              <a:t>it using a different training data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general</a:t>
            </a:r>
            <a:r>
              <a:rPr lang="en-US" dirty="0"/>
              <a:t>, more flexible statistical methods have higher </a:t>
            </a:r>
            <a:r>
              <a:rPr lang="en-US" dirty="0" smtClean="0"/>
              <a:t>variance</a:t>
            </a:r>
          </a:p>
          <a:p>
            <a:endParaRPr lang="en-US" dirty="0"/>
          </a:p>
          <a:p>
            <a:r>
              <a:rPr lang="en-US" dirty="0"/>
              <a:t>bias refers to the error that is introduced by approximating a real-life problem, which may be extremely complicated, by a much simpler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4619"/>
            <a:ext cx="8267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60" y="128588"/>
            <a:ext cx="7794158" cy="54578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008245"/>
            <a:ext cx="9779000" cy="2070100"/>
          </a:xfrm>
        </p:spPr>
      </p:pic>
    </p:spTree>
    <p:extLst>
      <p:ext uri="{BB962C8B-B14F-4D97-AF65-F5344CB8AC3E}">
        <p14:creationId xmlns:p14="http://schemas.microsoft.com/office/powerpoint/2010/main" val="2041944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/>
              <a:t>a general rule, as we use more flexible methods, the variance </a:t>
            </a:r>
            <a:r>
              <a:rPr lang="en-US" dirty="0" smtClean="0"/>
              <a:t>will increase </a:t>
            </a:r>
            <a:r>
              <a:rPr lang="en-US" dirty="0"/>
              <a:t>and the bias will </a:t>
            </a:r>
            <a:r>
              <a:rPr lang="en-US" dirty="0" smtClean="0"/>
              <a:t>decrease</a:t>
            </a:r>
          </a:p>
          <a:p>
            <a:r>
              <a:rPr lang="en-US" dirty="0" smtClean="0"/>
              <a:t>The </a:t>
            </a:r>
            <a:r>
              <a:rPr lang="en-US" dirty="0"/>
              <a:t>relative rate of change of </a:t>
            </a:r>
            <a:r>
              <a:rPr lang="en-US" dirty="0" smtClean="0"/>
              <a:t>these two </a:t>
            </a:r>
            <a:r>
              <a:rPr lang="en-US" dirty="0"/>
              <a:t>quantities determines whether the test MSE increases or </a:t>
            </a:r>
            <a:r>
              <a:rPr lang="en-US" dirty="0" smtClean="0"/>
              <a:t>decreases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3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601"/>
            <a:ext cx="10082025" cy="6182616"/>
          </a:xfrm>
        </p:spPr>
      </p:pic>
    </p:spTree>
    <p:extLst>
      <p:ext uri="{BB962C8B-B14F-4D97-AF65-F5344CB8AC3E}">
        <p14:creationId xmlns:p14="http://schemas.microsoft.com/office/powerpoint/2010/main" val="520062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accuracy in </a:t>
            </a:r>
            <a:r>
              <a:rPr lang="en-US" dirty="0"/>
              <a:t>Classification </a:t>
            </a:r>
            <a:r>
              <a:rPr lang="en-US" dirty="0" smtClean="0"/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351338"/>
          </a:xfrm>
        </p:spPr>
        <p:txBody>
          <a:bodyPr/>
          <a:lstStyle/>
          <a:p>
            <a:r>
              <a:rPr lang="en-US" dirty="0" smtClean="0"/>
              <a:t>The most </a:t>
            </a:r>
            <a:r>
              <a:rPr lang="en-US" dirty="0"/>
              <a:t>common approach for quantifying the accuracy of our </a:t>
            </a:r>
            <a:r>
              <a:rPr lang="en-US" dirty="0" smtClean="0"/>
              <a:t>estimate ˆ </a:t>
            </a:r>
            <a:r>
              <a:rPr lang="en-US" dirty="0"/>
              <a:t>f  </a:t>
            </a:r>
            <a:r>
              <a:rPr lang="en-US" dirty="0" smtClean="0"/>
              <a:t>is the </a:t>
            </a:r>
            <a:r>
              <a:rPr lang="en-US" dirty="0"/>
              <a:t>training error rate , the proportion of mistakes that are made </a:t>
            </a:r>
            <a:r>
              <a:rPr lang="en-US" dirty="0" smtClean="0"/>
              <a:t>if we apply error rate</a:t>
            </a:r>
            <a:r>
              <a:rPr lang="en-US" dirty="0"/>
              <a:t> our estimate ˆ f  to the training observations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454150"/>
            <a:ext cx="7467601" cy="52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Bayes </a:t>
            </a:r>
            <a:r>
              <a:rPr lang="en-US" dirty="0" smtClean="0"/>
              <a:t>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366044"/>
            <a:ext cx="9639300" cy="424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470525"/>
            <a:ext cx="9525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14" y="608013"/>
            <a:ext cx="7971372" cy="5811838"/>
          </a:xfrm>
        </p:spPr>
      </p:pic>
    </p:spTree>
    <p:extLst>
      <p:ext uri="{BB962C8B-B14F-4D97-AF65-F5344CB8AC3E}">
        <p14:creationId xmlns:p14="http://schemas.microsoft.com/office/powerpoint/2010/main" val="100627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Market Data </a:t>
            </a:r>
            <a:r>
              <a:rPr lang="mr-IN" dirty="0" smtClean="0"/>
              <a:t>–</a:t>
            </a:r>
            <a:r>
              <a:rPr lang="en-US" dirty="0" smtClean="0"/>
              <a:t> Categorical/Qualitative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3" y="1554229"/>
            <a:ext cx="7577470" cy="4622734"/>
          </a:xfr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smtClean="0"/>
              <a:t>Neighbors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06" y="1294277"/>
            <a:ext cx="7900987" cy="5350933"/>
          </a:xfrm>
        </p:spPr>
      </p:pic>
    </p:spTree>
    <p:extLst>
      <p:ext uri="{BB962C8B-B14F-4D97-AF65-F5344CB8AC3E}">
        <p14:creationId xmlns:p14="http://schemas.microsoft.com/office/powerpoint/2010/main" val="1019414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09" y="1027906"/>
            <a:ext cx="7116782" cy="56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1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53" y="485775"/>
            <a:ext cx="7713493" cy="5705475"/>
          </a:xfrm>
        </p:spPr>
      </p:pic>
    </p:spTree>
    <p:extLst>
      <p:ext uri="{BB962C8B-B14F-4D97-AF65-F5344CB8AC3E}">
        <p14:creationId xmlns:p14="http://schemas.microsoft.com/office/powerpoint/2010/main" val="2101502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92" y="210676"/>
            <a:ext cx="8178016" cy="65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Expression Data </a:t>
            </a:r>
            <a:r>
              <a:rPr lang="mr-IN" dirty="0" smtClean="0"/>
              <a:t>–</a:t>
            </a:r>
            <a:r>
              <a:rPr lang="en-US" dirty="0" smtClean="0"/>
              <a:t> unsupervised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" y="2710180"/>
            <a:ext cx="9804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80" y="1176037"/>
            <a:ext cx="7723839" cy="5171614"/>
          </a:xfrm>
        </p:spPr>
      </p:pic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Beginning </a:t>
            </a:r>
            <a:r>
              <a:rPr lang="en-US" dirty="0" smtClean="0"/>
              <a:t>of 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pPr lvl="1"/>
            <a:r>
              <a:rPr lang="en-US" dirty="0" smtClean="0"/>
              <a:t>Method of least squares -&gt; linear regression</a:t>
            </a:r>
          </a:p>
          <a:p>
            <a:r>
              <a:rPr lang="en-US" dirty="0" smtClean="0"/>
              <a:t>1963 </a:t>
            </a:r>
            <a:r>
              <a:rPr lang="mr-IN" dirty="0" smtClean="0"/>
              <a:t>–</a:t>
            </a:r>
            <a:r>
              <a:rPr lang="en-US" dirty="0" smtClean="0"/>
              <a:t> Linear discriminant analysis for classification problems</a:t>
            </a:r>
          </a:p>
          <a:p>
            <a:r>
              <a:rPr lang="en-US" dirty="0" smtClean="0"/>
              <a:t>1940s - </a:t>
            </a:r>
            <a:r>
              <a:rPr lang="en-US" dirty="0"/>
              <a:t> logistic </a:t>
            </a:r>
            <a:r>
              <a:rPr lang="en-US" dirty="0" smtClean="0"/>
              <a:t>regression</a:t>
            </a:r>
            <a:r>
              <a:rPr lang="en-US" dirty="0"/>
              <a:t> </a:t>
            </a:r>
            <a:r>
              <a:rPr lang="en-US" dirty="0" smtClean="0"/>
              <a:t>for classification problems</a:t>
            </a:r>
          </a:p>
          <a:p>
            <a:r>
              <a:rPr lang="en-US" dirty="0" smtClean="0"/>
              <a:t>1970s - </a:t>
            </a:r>
            <a:r>
              <a:rPr lang="en-US" dirty="0"/>
              <a:t> </a:t>
            </a:r>
            <a:r>
              <a:rPr lang="en-US" dirty="0" smtClean="0"/>
              <a:t>generalized linear models (</a:t>
            </a:r>
            <a:r>
              <a:rPr lang="en-US" dirty="0"/>
              <a:t> entire class of statistical learning methods that </a:t>
            </a:r>
            <a:r>
              <a:rPr lang="en-US" dirty="0" smtClean="0"/>
              <a:t>include both </a:t>
            </a:r>
            <a:r>
              <a:rPr lang="en-US" dirty="0"/>
              <a:t>linear and logistic regression as special </a:t>
            </a:r>
            <a:r>
              <a:rPr lang="en-US" dirty="0" smtClean="0"/>
              <a:t>cases)</a:t>
            </a:r>
          </a:p>
          <a:p>
            <a:r>
              <a:rPr lang="en-US" dirty="0"/>
              <a:t> 1980s</a:t>
            </a:r>
            <a:r>
              <a:rPr lang="en-US" dirty="0" smtClean="0"/>
              <a:t>, - computers - </a:t>
            </a:r>
            <a:r>
              <a:rPr lang="en-US" dirty="0"/>
              <a:t> non-linear methods were no longer computationally </a:t>
            </a:r>
            <a:r>
              <a:rPr lang="en-US" dirty="0" smtClean="0"/>
              <a:t>prohibitive</a:t>
            </a:r>
          </a:p>
          <a:p>
            <a:pPr lvl="1"/>
            <a:r>
              <a:rPr lang="en-US" dirty="0" smtClean="0"/>
              <a:t>Classification, regression </a:t>
            </a:r>
            <a:r>
              <a:rPr lang="en-US" dirty="0"/>
              <a:t>trees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cross-validation</a:t>
            </a:r>
          </a:p>
          <a:p>
            <a:r>
              <a:rPr lang="pl-PL" dirty="0"/>
              <a:t> </a:t>
            </a:r>
            <a:r>
              <a:rPr lang="pl-PL" dirty="0" smtClean="0"/>
              <a:t>1986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Generalized</a:t>
            </a:r>
            <a:r>
              <a:rPr lang="pl-PL" dirty="0" smtClean="0"/>
              <a:t> </a:t>
            </a:r>
            <a:r>
              <a:rPr lang="pl-PL" dirty="0" err="1" smtClean="0"/>
              <a:t>additive</a:t>
            </a:r>
            <a:r>
              <a:rPr lang="pl-PL" dirty="0" smtClean="0"/>
              <a:t> </a:t>
            </a:r>
            <a:r>
              <a:rPr lang="pl-PL" dirty="0" err="1" smtClean="0"/>
              <a:t>models</a:t>
            </a:r>
            <a:r>
              <a:rPr lang="pl-PL" dirty="0" smtClean="0"/>
              <a:t> - </a:t>
            </a:r>
            <a:r>
              <a:rPr lang="pl-PL" dirty="0"/>
              <a:t> non-</a:t>
            </a:r>
            <a:r>
              <a:rPr lang="pl-PL" dirty="0" err="1"/>
              <a:t>linear</a:t>
            </a:r>
            <a:r>
              <a:rPr lang="pl-PL" dirty="0"/>
              <a:t> </a:t>
            </a:r>
            <a:r>
              <a:rPr lang="pl-PL" dirty="0" err="1"/>
              <a:t>extensions</a:t>
            </a:r>
            <a:r>
              <a:rPr lang="pl-PL" dirty="0"/>
              <a:t> to </a:t>
            </a:r>
            <a:r>
              <a:rPr lang="pl-PL" dirty="0" err="1" smtClean="0"/>
              <a:t>generalized</a:t>
            </a:r>
            <a:r>
              <a:rPr lang="pl-PL" dirty="0" smtClean="0"/>
              <a:t> </a:t>
            </a:r>
            <a:r>
              <a:rPr lang="pl-PL" dirty="0" err="1" smtClean="0"/>
              <a:t>linear</a:t>
            </a:r>
            <a:r>
              <a:rPr lang="pl-PL" dirty="0" smtClean="0"/>
              <a:t> </a:t>
            </a:r>
            <a:r>
              <a:rPr lang="pl-PL" dirty="0" err="1" smtClean="0"/>
              <a:t>models</a:t>
            </a:r>
            <a:endParaRPr lang="pl-PL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ISL </a:t>
            </a:r>
            <a:r>
              <a:rPr lang="en-US" dirty="0"/>
              <a:t> </a:t>
            </a:r>
            <a:r>
              <a:rPr lang="en-US" dirty="0" smtClean="0"/>
              <a:t>premises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Many </a:t>
            </a:r>
            <a:r>
              <a:rPr lang="en-US" dirty="0"/>
              <a:t>statistical learning methods are relevant and useful in a </a:t>
            </a:r>
            <a:r>
              <a:rPr lang="en-US" dirty="0" smtClean="0"/>
              <a:t>wide range </a:t>
            </a:r>
            <a:r>
              <a:rPr lang="en-US" dirty="0"/>
              <a:t>of academic and non-academic disciplines, beyond just the </a:t>
            </a:r>
            <a:r>
              <a:rPr lang="en-US" dirty="0" smtClean="0"/>
              <a:t>statistical sciences.</a:t>
            </a:r>
          </a:p>
          <a:p>
            <a:r>
              <a:rPr lang="en-US" dirty="0" smtClean="0"/>
              <a:t>Statistical </a:t>
            </a:r>
            <a:r>
              <a:rPr lang="en-US" dirty="0"/>
              <a:t>learning should not be viewed as a series of black boxes.</a:t>
            </a:r>
          </a:p>
          <a:p>
            <a:r>
              <a:rPr lang="en-US" dirty="0" smtClean="0"/>
              <a:t>While </a:t>
            </a:r>
            <a:r>
              <a:rPr lang="en-US" dirty="0"/>
              <a:t>it is important to know what job is performed by each cog, </a:t>
            </a:r>
            <a:r>
              <a:rPr lang="en-US" dirty="0" smtClean="0"/>
              <a:t>it is </a:t>
            </a:r>
            <a:r>
              <a:rPr lang="en-US" dirty="0"/>
              <a:t>not necessary to have the skills to construct the machine inside </a:t>
            </a:r>
            <a:r>
              <a:rPr lang="en-US" dirty="0" smtClean="0"/>
              <a:t>the box!</a:t>
            </a:r>
          </a:p>
          <a:p>
            <a:r>
              <a:rPr lang="en-US" dirty="0" smtClean="0"/>
              <a:t>We </a:t>
            </a:r>
            <a:r>
              <a:rPr lang="en-US" dirty="0"/>
              <a:t>presume that the reader is interested in applying statistical </a:t>
            </a:r>
            <a:r>
              <a:rPr lang="en-US" dirty="0" smtClean="0"/>
              <a:t>learning methods </a:t>
            </a:r>
            <a:r>
              <a:rPr lang="en-US" dirty="0"/>
              <a:t>to real-world </a:t>
            </a:r>
            <a:r>
              <a:rPr lang="en-US" dirty="0" smtClean="0"/>
              <a:t>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and Simple Matrix </a:t>
            </a:r>
            <a:r>
              <a:rPr lang="en-US" dirty="0" smtClean="0"/>
              <a:t>Algebra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74" y="1825625"/>
            <a:ext cx="9098252" cy="4351338"/>
          </a:xfr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325</Words>
  <Application>Microsoft Macintosh PowerPoint</Application>
  <PresentationFormat>Widescreen</PresentationFormat>
  <Paragraphs>94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Helvetica</vt:lpstr>
      <vt:lpstr>Mangal</vt:lpstr>
      <vt:lpstr>Arial</vt:lpstr>
      <vt:lpstr>Office Theme</vt:lpstr>
      <vt:lpstr>Introduction to Statistical Learning</vt:lpstr>
      <vt:lpstr> Statistical learning</vt:lpstr>
      <vt:lpstr>Wage Data – numeric/quantitative value prediction</vt:lpstr>
      <vt:lpstr>Stock Market Data – Categorical/Qualitative Prediction</vt:lpstr>
      <vt:lpstr>Gene Expression Data – unsupervised </vt:lpstr>
      <vt:lpstr>PowerPoint Presentation</vt:lpstr>
      <vt:lpstr>History</vt:lpstr>
      <vt:lpstr> ISL  premises</vt:lpstr>
      <vt:lpstr>Notation and Simple Matrix Algebra</vt:lpstr>
      <vt:lpstr>PowerPoint Presentation</vt:lpstr>
      <vt:lpstr>PowerPoint Presentation</vt:lpstr>
      <vt:lpstr>What Is Statistical Learning?</vt:lpstr>
      <vt:lpstr>Why estimate f?</vt:lpstr>
      <vt:lpstr>prediction</vt:lpstr>
      <vt:lpstr>True F based on Simulated data – Wage data</vt:lpstr>
      <vt:lpstr>PowerPoint Presentation</vt:lpstr>
      <vt:lpstr>inference</vt:lpstr>
      <vt:lpstr> Advertising data – inference example</vt:lpstr>
      <vt:lpstr>How Do We Estimate f?</vt:lpstr>
      <vt:lpstr>Parametric Methods</vt:lpstr>
      <vt:lpstr>PowerPoint Presentation</vt:lpstr>
      <vt:lpstr>PowerPoint Presentation</vt:lpstr>
      <vt:lpstr>Non-parametric Methods</vt:lpstr>
      <vt:lpstr>PowerPoint Presentation</vt:lpstr>
      <vt:lpstr>The Trade-Off Between Prediction Accuracy and Model Interpretability</vt:lpstr>
      <vt:lpstr>Supervised Versus Unsupervised Learning</vt:lpstr>
      <vt:lpstr>Assessing Model Accuracy</vt:lpstr>
      <vt:lpstr>Average squared prediction error for these test observations</vt:lpstr>
      <vt:lpstr>PowerPoint Presentation</vt:lpstr>
      <vt:lpstr>Previous slide inference points</vt:lpstr>
      <vt:lpstr>PowerPoint Presentation</vt:lpstr>
      <vt:lpstr>PowerPoint Presentation</vt:lpstr>
      <vt:lpstr>The Bias-Variance Trade-Off</vt:lpstr>
      <vt:lpstr>PowerPoint Presentation</vt:lpstr>
      <vt:lpstr>PowerPoint Presentation</vt:lpstr>
      <vt:lpstr>PowerPoint Presentation</vt:lpstr>
      <vt:lpstr>Model accuracy in Classification Setting</vt:lpstr>
      <vt:lpstr>The Bayes Classifier</vt:lpstr>
      <vt:lpstr>PowerPoint Presentation</vt:lpstr>
      <vt:lpstr>K-Nearest Neighbors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</cp:revision>
  <dcterms:created xsi:type="dcterms:W3CDTF">2017-09-09T08:25:15Z</dcterms:created>
  <dcterms:modified xsi:type="dcterms:W3CDTF">2017-09-10T18:53:15Z</dcterms:modified>
</cp:coreProperties>
</file>